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284F0B3-E78F-4D68-AFB4-1AC8600073EE}" v="1" dt="2020-08-01T18:23:22.5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1" d="100"/>
          <a:sy n="101" d="100"/>
        </p:scale>
        <p:origin x="294" y="1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066800" y="76200"/>
            <a:ext cx="6934200" cy="838200"/>
          </a:xfrm>
        </p:spPr>
        <p:txBody>
          <a:bodyPr/>
          <a:lstStyle>
            <a:lvl1pPr>
              <a:defRPr/>
            </a:lvl1pPr>
          </a:lstStyle>
          <a:p>
            <a:pPr lvl="0"/>
            <a:r>
              <a:rPr lang="en-US" altLang="en-US" noProof="0"/>
              <a:t>Click to edit Master title style</a:t>
            </a:r>
          </a:p>
        </p:txBody>
      </p:sp>
      <p:sp>
        <p:nvSpPr>
          <p:cNvPr id="3075" name="Rectangle 3"/>
          <p:cNvSpPr>
            <a:spLocks noGrp="1" noChangeArrowheads="1"/>
          </p:cNvSpPr>
          <p:nvPr>
            <p:ph type="subTitle" idx="1"/>
          </p:nvPr>
        </p:nvSpPr>
        <p:spPr>
          <a:xfrm>
            <a:off x="1371600" y="838200"/>
            <a:ext cx="6400800" cy="609600"/>
          </a:xfrm>
        </p:spPr>
        <p:txBody>
          <a:bodyPr/>
          <a:lstStyle>
            <a:lvl1pPr marL="0" indent="0" algn="ctr">
              <a:buFontTx/>
              <a:buNone/>
              <a:defRPr sz="2800">
                <a:effectLst>
                  <a:outerShdw blurRad="38100" dist="38100" dir="2700000" algn="tl">
                    <a:srgbClr val="000000"/>
                  </a:outerShdw>
                </a:effectLst>
              </a:defRPr>
            </a:lvl1pPr>
          </a:lstStyle>
          <a:p>
            <a:pPr lvl="0"/>
            <a:r>
              <a:rPr lang="en-US" altLang="en-US" noProof="0"/>
              <a:t>Click to edit Master subtitle style</a:t>
            </a:r>
          </a:p>
        </p:txBody>
      </p:sp>
      <p:sp>
        <p:nvSpPr>
          <p:cNvPr id="3076" name="Rectangle 4"/>
          <p:cNvSpPr>
            <a:spLocks noGrp="1" noChangeArrowheads="1"/>
          </p:cNvSpPr>
          <p:nvPr>
            <p:ph type="dt" sz="half" idx="2"/>
          </p:nvPr>
        </p:nvSpPr>
        <p:spPr>
          <a:xfrm>
            <a:off x="609600" y="6324600"/>
            <a:ext cx="1981200" cy="457200"/>
          </a:xfrm>
        </p:spPr>
        <p:txBody>
          <a:bodyPr/>
          <a:lstStyle>
            <a:lvl1pPr>
              <a:defRPr>
                <a:solidFill>
                  <a:srgbClr val="FFFFFF"/>
                </a:solidFill>
              </a:defRPr>
            </a:lvl1pPr>
          </a:lstStyle>
          <a:p>
            <a:fld id="{4FAC92CB-866A-4B70-B7B8-D24AA8629ADA}" type="datetimeFigureOut">
              <a:rPr lang="en-US" smtClean="0"/>
              <a:t>8/1/2020</a:t>
            </a:fld>
            <a:endParaRPr lang="en-US"/>
          </a:p>
        </p:txBody>
      </p:sp>
      <p:sp>
        <p:nvSpPr>
          <p:cNvPr id="3077" name="Rectangle 5"/>
          <p:cNvSpPr>
            <a:spLocks noGrp="1" noChangeArrowheads="1"/>
          </p:cNvSpPr>
          <p:nvPr>
            <p:ph type="ftr" sz="quarter" idx="3"/>
          </p:nvPr>
        </p:nvSpPr>
        <p:spPr>
          <a:xfrm>
            <a:off x="2971800" y="6324600"/>
            <a:ext cx="3048000" cy="457200"/>
          </a:xfrm>
        </p:spPr>
        <p:txBody>
          <a:bodyPr/>
          <a:lstStyle>
            <a:lvl1pPr>
              <a:defRPr>
                <a:solidFill>
                  <a:srgbClr val="FFFFFF"/>
                </a:solidFill>
              </a:defRPr>
            </a:lvl1pPr>
          </a:lstStyle>
          <a:p>
            <a:endParaRPr lang="en-US"/>
          </a:p>
        </p:txBody>
      </p:sp>
      <p:sp>
        <p:nvSpPr>
          <p:cNvPr id="3078" name="Rectangle 6"/>
          <p:cNvSpPr>
            <a:spLocks noGrp="1" noChangeArrowheads="1"/>
          </p:cNvSpPr>
          <p:nvPr>
            <p:ph type="sldNum" sz="quarter" idx="4"/>
          </p:nvPr>
        </p:nvSpPr>
        <p:spPr>
          <a:xfrm>
            <a:off x="6553200" y="6324600"/>
            <a:ext cx="1981200" cy="457200"/>
          </a:xfrm>
        </p:spPr>
        <p:txBody>
          <a:bodyPr/>
          <a:lstStyle>
            <a:lvl1pPr>
              <a:defRPr>
                <a:solidFill>
                  <a:srgbClr val="FFFFFF"/>
                </a:solidFill>
              </a:defRPr>
            </a:lvl1pPr>
          </a:lstStyle>
          <a:p>
            <a:fld id="{49F18EAC-5BB8-4025-8C1C-8D386EA053AE}"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11760061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91300" y="152400"/>
            <a:ext cx="2019300" cy="59436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3400" y="152400"/>
            <a:ext cx="5905500" cy="59436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15682314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23625781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1534141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3400" y="1447800"/>
            <a:ext cx="3962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447800"/>
            <a:ext cx="3962400" cy="4648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2030423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41241588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1891994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589226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1062809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4FAC92CB-866A-4B70-B7B8-D24AA8629ADA}" type="datetimeFigureOut">
              <a:rPr lang="en-US" smtClean="0"/>
              <a:t>8/1/2020</a:t>
            </a:fld>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9F18EAC-5BB8-4025-8C1C-8D386EA053AE}" type="slidenum">
              <a:rPr lang="en-US" smtClean="0"/>
              <a:t>‹#›</a:t>
            </a:fld>
            <a:endParaRPr lang="en-US"/>
          </a:p>
        </p:txBody>
      </p:sp>
    </p:spTree>
    <p:extLst>
      <p:ext uri="{BB962C8B-B14F-4D97-AF65-F5344CB8AC3E}">
        <p14:creationId xmlns:p14="http://schemas.microsoft.com/office/powerpoint/2010/main" val="1967762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33400" y="152400"/>
            <a:ext cx="80772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533400" y="1447800"/>
            <a:ext cx="8077200" cy="464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533400" y="6324600"/>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400"/>
            </a:lvl1pPr>
          </a:lstStyle>
          <a:p>
            <a:fld id="{4FAC92CB-866A-4B70-B7B8-D24AA8629ADA}" type="datetimeFigureOut">
              <a:rPr lang="en-US" smtClean="0"/>
              <a:t>8/1/2020</a:t>
            </a:fld>
            <a:endParaRPr lang="en-US"/>
          </a:p>
        </p:txBody>
      </p:sp>
      <p:sp>
        <p:nvSpPr>
          <p:cNvPr id="1029" name="Rectangle 5"/>
          <p:cNvSpPr>
            <a:spLocks noGrp="1" noChangeArrowheads="1"/>
          </p:cNvSpPr>
          <p:nvPr>
            <p:ph type="ftr" sz="quarter" idx="3"/>
          </p:nvPr>
        </p:nvSpPr>
        <p:spPr bwMode="auto">
          <a:xfrm>
            <a:off x="3048000" y="63246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vl1pPr>
          </a:lstStyle>
          <a:p>
            <a:endParaRPr lang="en-US"/>
          </a:p>
        </p:txBody>
      </p:sp>
      <p:sp>
        <p:nvSpPr>
          <p:cNvPr id="1030" name="Rectangle 6"/>
          <p:cNvSpPr>
            <a:spLocks noGrp="1" noChangeArrowheads="1"/>
          </p:cNvSpPr>
          <p:nvPr>
            <p:ph type="sldNum" sz="quarter" idx="4"/>
          </p:nvPr>
        </p:nvSpPr>
        <p:spPr bwMode="auto">
          <a:xfrm>
            <a:off x="67056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vl1pPr>
          </a:lstStyle>
          <a:p>
            <a:fld id="{49F18EAC-5BB8-4025-8C1C-8D386EA053AE}" type="slidenum">
              <a:rPr lang="en-US" smtClean="0"/>
              <a:t>‹#›</a:t>
            </a:fld>
            <a:endParaRPr lang="en-US"/>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b="1">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har char="•"/>
        <a:defRPr sz="3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latin typeface="+mn-lt"/>
        </a:defRPr>
      </a:lvl2pPr>
      <a:lvl3pPr marL="1143000" indent="-228600" algn="l" rtl="0" eaLnBrk="1" fontAlgn="base" hangingPunct="1">
        <a:spcBef>
          <a:spcPct val="20000"/>
        </a:spcBef>
        <a:spcAft>
          <a:spcPct val="0"/>
        </a:spcAft>
        <a:buChar char="•"/>
        <a:defRPr sz="2400">
          <a:solidFill>
            <a:schemeClr val="tx1"/>
          </a:solidFill>
          <a:latin typeface="+mn-lt"/>
        </a:defRPr>
      </a:lvl3pPr>
      <a:lvl4pPr marL="1600200" indent="-228600" algn="l" rtl="0" eaLnBrk="1" fontAlgn="base" hangingPunct="1">
        <a:spcBef>
          <a:spcPct val="20000"/>
        </a:spcBef>
        <a:spcAft>
          <a:spcPct val="0"/>
        </a:spcAft>
        <a:buChar char="•"/>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76200"/>
            <a:ext cx="8534400" cy="838200"/>
          </a:xfrm>
        </p:spPr>
        <p:txBody>
          <a:bodyPr/>
          <a:lstStyle/>
          <a:p>
            <a:r>
              <a:rPr lang="en-US" sz="4500" dirty="0">
                <a:effectLst/>
              </a:rPr>
              <a:t>"Beautiful Isle Of Somewhere"</a:t>
            </a:r>
            <a:endParaRPr lang="en-US" sz="4500"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9729353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Heaven Will Be A Place Of Joy</a:t>
            </a:r>
            <a:endParaRPr lang="en-US" dirty="0"/>
          </a:p>
        </p:txBody>
      </p:sp>
      <p:sp>
        <p:nvSpPr>
          <p:cNvPr id="3" name="Content Placeholder 2"/>
          <p:cNvSpPr>
            <a:spLocks noGrp="1"/>
          </p:cNvSpPr>
          <p:nvPr>
            <p:ph idx="1"/>
          </p:nvPr>
        </p:nvSpPr>
        <p:spPr/>
        <p:txBody>
          <a:bodyPr>
            <a:normAutofit lnSpcReduction="10000"/>
          </a:bodyPr>
          <a:lstStyle/>
          <a:p>
            <a:r>
              <a:rPr lang="en-US" sz="3600" dirty="0">
                <a:solidFill>
                  <a:schemeClr val="tx1"/>
                </a:solidFill>
                <a:latin typeface="+mn-lt"/>
                <a:ea typeface="+mn-ea"/>
                <a:cs typeface="+mn-cs"/>
              </a:rPr>
              <a:t>Clouds and gray skies often represent sadness, but in heaven, "the sun is shining" because the light of God will always be there - Rev. 21.23-25</a:t>
            </a:r>
          </a:p>
          <a:p>
            <a:r>
              <a:rPr lang="en-US" sz="3600" dirty="0">
                <a:solidFill>
                  <a:schemeClr val="tx1"/>
                </a:solidFill>
                <a:latin typeface="+mn-lt"/>
                <a:ea typeface="+mn-ea"/>
                <a:cs typeface="+mn-cs"/>
              </a:rPr>
              <a:t>"The song-birds" would represent the fact that heaven will be filled with the singing of eternal praises to God - Rev. 15.1-4</a:t>
            </a:r>
          </a:p>
        </p:txBody>
      </p:sp>
    </p:spTree>
    <p:extLst>
      <p:ext uri="{BB962C8B-B14F-4D97-AF65-F5344CB8AC3E}">
        <p14:creationId xmlns:p14="http://schemas.microsoft.com/office/powerpoint/2010/main" val="4107834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Heaven Will Be A Place Of Joy</a:t>
            </a:r>
            <a:endParaRPr lang="en-US" dirty="0"/>
          </a:p>
        </p:txBody>
      </p:sp>
      <p:sp>
        <p:nvSpPr>
          <p:cNvPr id="3" name="Content Placeholder 2"/>
          <p:cNvSpPr>
            <a:spLocks noGrp="1"/>
          </p:cNvSpPr>
          <p:nvPr>
            <p:ph idx="1"/>
          </p:nvPr>
        </p:nvSpPr>
        <p:spPr/>
        <p:txBody>
          <a:bodyPr/>
          <a:lstStyle/>
          <a:p>
            <a:r>
              <a:rPr lang="en-US" sz="3600" dirty="0">
                <a:solidFill>
                  <a:schemeClr val="tx1"/>
                </a:solidFill>
                <a:latin typeface="+mn-lt"/>
                <a:ea typeface="+mn-ea"/>
                <a:cs typeface="+mn-cs"/>
              </a:rPr>
              <a:t>Therefore, we should hush our "sad repining," because our hope, given by God who lives and causes all things to be well with our souls, is in a place where there will be nothing to cause sadness - Rev. 21.4</a:t>
            </a:r>
          </a:p>
        </p:txBody>
      </p:sp>
    </p:spTree>
    <p:extLst>
      <p:ext uri="{BB962C8B-B14F-4D97-AF65-F5344CB8AC3E}">
        <p14:creationId xmlns:p14="http://schemas.microsoft.com/office/powerpoint/2010/main" val="20308849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Heaven Will Be A Place Of Reward</a:t>
            </a:r>
            <a:endParaRPr lang="en-US" dirty="0"/>
          </a:p>
        </p:txBody>
      </p:sp>
      <p:sp>
        <p:nvSpPr>
          <p:cNvPr id="3" name="Content Placeholder 2"/>
          <p:cNvSpPr>
            <a:spLocks noGrp="1"/>
          </p:cNvSpPr>
          <p:nvPr>
            <p:ph idx="1"/>
          </p:nvPr>
        </p:nvSpPr>
        <p:spPr/>
        <p:txBody>
          <a:bodyPr/>
          <a:lstStyle/>
          <a:p>
            <a:r>
              <a:rPr lang="en-US" sz="3600" dirty="0">
                <a:solidFill>
                  <a:schemeClr val="tx1"/>
                </a:solidFill>
              </a:rPr>
              <a:t>Here on earth, the day of life eventually comes to an end for each of us, and we may have to leave various tasks unfinished, not only because of lack of time but also sometimes because of lack of strength - Jn. 9.4</a:t>
            </a:r>
            <a:endParaRPr lang="en-US" sz="3600" dirty="0"/>
          </a:p>
        </p:txBody>
      </p:sp>
    </p:spTree>
    <p:extLst>
      <p:ext uri="{BB962C8B-B14F-4D97-AF65-F5344CB8AC3E}">
        <p14:creationId xmlns:p14="http://schemas.microsoft.com/office/powerpoint/2010/main" val="14028507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Heaven Will Be A Place Of Reward</a:t>
            </a:r>
            <a:endParaRPr lang="en-US" dirty="0"/>
          </a:p>
        </p:txBody>
      </p:sp>
      <p:sp>
        <p:nvSpPr>
          <p:cNvPr id="3" name="Content Placeholder 2"/>
          <p:cNvSpPr>
            <a:spLocks noGrp="1"/>
          </p:cNvSpPr>
          <p:nvPr>
            <p:ph idx="1"/>
          </p:nvPr>
        </p:nvSpPr>
        <p:spPr/>
        <p:txBody>
          <a:bodyPr>
            <a:normAutofit fontScale="92500" lnSpcReduction="10000"/>
          </a:bodyPr>
          <a:lstStyle/>
          <a:p>
            <a:r>
              <a:rPr lang="en-US" sz="3800" dirty="0">
                <a:solidFill>
                  <a:schemeClr val="tx1"/>
                </a:solidFill>
                <a:latin typeface="+mn-lt"/>
                <a:ea typeface="+mn-ea"/>
                <a:cs typeface="+mn-cs"/>
              </a:rPr>
              <a:t>However, in heaven, the heart will be stronger, and we will have unlimited time to do whatever it is the Lord wants us to do there ("and </a:t>
            </a:r>
            <a:r>
              <a:rPr lang="en-US" sz="3800">
                <a:solidFill>
                  <a:schemeClr val="tx1"/>
                </a:solidFill>
                <a:latin typeface="+mn-lt"/>
                <a:ea typeface="+mn-ea"/>
                <a:cs typeface="+mn-cs"/>
              </a:rPr>
              <a:t>His bond-servants </a:t>
            </a:r>
            <a:r>
              <a:rPr lang="en-US" sz="3800" dirty="0">
                <a:solidFill>
                  <a:schemeClr val="tx1"/>
                </a:solidFill>
                <a:latin typeface="+mn-lt"/>
                <a:ea typeface="+mn-ea"/>
                <a:cs typeface="+mn-cs"/>
              </a:rPr>
              <a:t>shall serve Him," Rev. 22.3) because we shall be granted eternal, never-ending, life - 1 Jn. 2.25</a:t>
            </a:r>
          </a:p>
          <a:p>
            <a:r>
              <a:rPr lang="en-US" sz="3800" dirty="0">
                <a:solidFill>
                  <a:schemeClr val="tx1"/>
                </a:solidFill>
                <a:latin typeface="+mn-lt"/>
                <a:ea typeface="+mn-ea"/>
                <a:cs typeface="+mn-cs"/>
              </a:rPr>
              <a:t>Therefore, it will be heaven that the final reward will be won - 2 Tim. 4.6-8</a:t>
            </a:r>
          </a:p>
          <a:p>
            <a:pPr marL="0" indent="0">
              <a:buNone/>
            </a:pPr>
            <a:endParaRPr lang="en-US" dirty="0"/>
          </a:p>
        </p:txBody>
      </p:sp>
    </p:spTree>
    <p:extLst>
      <p:ext uri="{BB962C8B-B14F-4D97-AF65-F5344CB8AC3E}">
        <p14:creationId xmlns:p14="http://schemas.microsoft.com/office/powerpoint/2010/main" val="1102328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Heaven Will Be A Place Of Welcome</a:t>
            </a:r>
            <a:endParaRPr lang="en-US" dirty="0"/>
          </a:p>
        </p:txBody>
      </p:sp>
      <p:sp>
        <p:nvSpPr>
          <p:cNvPr id="3" name="Content Placeholder 2"/>
          <p:cNvSpPr>
            <a:spLocks noGrp="1"/>
          </p:cNvSpPr>
          <p:nvPr>
            <p:ph idx="1"/>
          </p:nvPr>
        </p:nvSpPr>
        <p:spPr/>
        <p:txBody>
          <a:bodyPr/>
          <a:lstStyle/>
          <a:p>
            <a:r>
              <a:rPr lang="en-US" sz="3600" dirty="0">
                <a:solidFill>
                  <a:schemeClr val="tx1"/>
                </a:solidFill>
                <a:latin typeface="+mn-lt"/>
                <a:ea typeface="+mn-ea"/>
                <a:cs typeface="+mn-cs"/>
              </a:rPr>
              <a:t>The load that we carry throughout this lifetime will be lifted in heaven because at death, those who die in the Lord enter into rest from their labors - Rev. 14.13</a:t>
            </a:r>
          </a:p>
          <a:p>
            <a:r>
              <a:rPr lang="en-US" sz="3600" dirty="0">
                <a:solidFill>
                  <a:schemeClr val="tx1"/>
                </a:solidFill>
                <a:latin typeface="+mn-lt"/>
                <a:ea typeface="+mn-ea"/>
                <a:cs typeface="+mn-cs"/>
              </a:rPr>
              <a:t>This will occur "close by an open gate" which is figuratively pictured as being made of pearl - Rev. 21.21</a:t>
            </a:r>
          </a:p>
        </p:txBody>
      </p:sp>
    </p:spTree>
    <p:extLst>
      <p:ext uri="{BB962C8B-B14F-4D97-AF65-F5344CB8AC3E}">
        <p14:creationId xmlns:p14="http://schemas.microsoft.com/office/powerpoint/2010/main" val="18340891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effectLst/>
              </a:rPr>
              <a:t>Heaven Will Be A Place Of Welcome</a:t>
            </a:r>
            <a:endParaRPr lang="en-US" dirty="0"/>
          </a:p>
        </p:txBody>
      </p:sp>
      <p:sp>
        <p:nvSpPr>
          <p:cNvPr id="3" name="Content Placeholder 2"/>
          <p:cNvSpPr>
            <a:spLocks noGrp="1"/>
          </p:cNvSpPr>
          <p:nvPr>
            <p:ph idx="1"/>
          </p:nvPr>
        </p:nvSpPr>
        <p:spPr/>
        <p:txBody>
          <a:bodyPr/>
          <a:lstStyle/>
          <a:p>
            <a:r>
              <a:rPr lang="en-US" sz="3600" dirty="0">
                <a:solidFill>
                  <a:schemeClr val="tx1"/>
                </a:solidFill>
                <a:latin typeface="+mn-lt"/>
                <a:ea typeface="+mn-ea"/>
                <a:cs typeface="+mn-cs"/>
              </a:rPr>
              <a:t>And upon the gates of this eternal city, the angels are said to be waiting to welcome the redeemed of all ages - Rev. 21.12-13</a:t>
            </a:r>
          </a:p>
        </p:txBody>
      </p:sp>
    </p:spTree>
    <p:extLst>
      <p:ext uri="{BB962C8B-B14F-4D97-AF65-F5344CB8AC3E}">
        <p14:creationId xmlns:p14="http://schemas.microsoft.com/office/powerpoint/2010/main" val="37574755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p:txBody>
          <a:bodyPr>
            <a:normAutofit fontScale="77500" lnSpcReduction="20000"/>
          </a:bodyPr>
          <a:lstStyle/>
          <a:p>
            <a:pPr>
              <a:buFont typeface="Wingdings" panose="05000000000000000000" pitchFamily="2" charset="2"/>
              <a:buChar char="Ø"/>
            </a:pPr>
            <a:r>
              <a:rPr lang="en-US" sz="3300" dirty="0"/>
              <a:t>GOD'S PART</a:t>
            </a:r>
          </a:p>
          <a:p>
            <a:pPr>
              <a:spcBef>
                <a:spcPts val="900"/>
              </a:spcBef>
              <a:spcAft>
                <a:spcPts val="450"/>
              </a:spcAft>
              <a:buFont typeface="Wingdings" panose="05000000000000000000" pitchFamily="2" charset="2"/>
              <a:buChar char="Ø"/>
            </a:pPr>
            <a:r>
              <a:rPr lang="en-US" sz="2700" b="1" dirty="0"/>
              <a:t>The great love of God for man</a:t>
            </a:r>
            <a:r>
              <a:rPr lang="en-US" sz="2700" dirty="0"/>
              <a:t> (</a:t>
            </a:r>
            <a:r>
              <a:rPr lang="en-US" sz="2700" u="sng" dirty="0" err="1"/>
              <a:t>Jn</a:t>
            </a:r>
            <a:r>
              <a:rPr lang="en-US" sz="2700" u="sng" dirty="0"/>
              <a:t> 3:16</a:t>
            </a:r>
            <a:r>
              <a:rPr lang="en-US" sz="2700" dirty="0"/>
              <a:t>)</a:t>
            </a:r>
          </a:p>
          <a:p>
            <a:pPr>
              <a:spcAft>
                <a:spcPts val="450"/>
              </a:spcAft>
              <a:buFont typeface="Wingdings" panose="05000000000000000000" pitchFamily="2" charset="2"/>
              <a:buChar char="Ø"/>
            </a:pPr>
            <a:r>
              <a:rPr lang="en-US" sz="2700" b="1" dirty="0"/>
              <a:t>He gave His Son, Jesus Christ, as </a:t>
            </a:r>
            <a:r>
              <a:rPr lang="en-US" sz="2700" b="1"/>
              <a:t>the Savior</a:t>
            </a:r>
            <a:r>
              <a:rPr lang="en-US" sz="2700"/>
              <a:t> </a:t>
            </a:r>
            <a:r>
              <a:rPr lang="en-US" sz="2700" dirty="0"/>
              <a:t>(</a:t>
            </a:r>
            <a:r>
              <a:rPr lang="en-US" sz="2700" u="sng" dirty="0"/>
              <a:t>Lk 19:10</a:t>
            </a:r>
            <a:r>
              <a:rPr lang="en-US" sz="2700" dirty="0"/>
              <a:t>)</a:t>
            </a:r>
          </a:p>
          <a:p>
            <a:pPr>
              <a:spcAft>
                <a:spcPts val="450"/>
              </a:spcAft>
              <a:buFont typeface="Wingdings" panose="05000000000000000000" pitchFamily="2" charset="2"/>
              <a:buChar char="Ø"/>
            </a:pPr>
            <a:r>
              <a:rPr lang="en-US" sz="2700" b="1" dirty="0"/>
              <a:t>Sent the Holy Spirit as a guide</a:t>
            </a:r>
            <a:r>
              <a:rPr lang="en-US" sz="2700" dirty="0"/>
              <a:t> (</a:t>
            </a:r>
            <a:r>
              <a:rPr lang="en-US" sz="2700" u="sng" dirty="0" err="1"/>
              <a:t>Jn</a:t>
            </a:r>
            <a:r>
              <a:rPr lang="en-US" sz="2700" u="sng" dirty="0"/>
              <a:t> 16:13</a:t>
            </a:r>
            <a:r>
              <a:rPr lang="en-US" sz="2700" dirty="0"/>
              <a:t>)</a:t>
            </a:r>
          </a:p>
          <a:p>
            <a:pPr>
              <a:spcAft>
                <a:spcPts val="450"/>
              </a:spcAft>
              <a:buFont typeface="Wingdings" panose="05000000000000000000" pitchFamily="2" charset="2"/>
              <a:buChar char="Ø"/>
            </a:pPr>
            <a:r>
              <a:rPr lang="en-US" sz="2700" b="1" dirty="0"/>
              <a:t>Gave the Gospel as "the power" unto salvation</a:t>
            </a:r>
            <a:r>
              <a:rPr lang="en-US" sz="2700" dirty="0"/>
              <a:t> (</a:t>
            </a:r>
            <a:r>
              <a:rPr lang="en-US" sz="2700" u="sng" dirty="0"/>
              <a:t>Rom 1:16</a:t>
            </a:r>
            <a:r>
              <a:rPr lang="en-US" sz="2700" dirty="0"/>
              <a:t>)</a:t>
            </a:r>
          </a:p>
          <a:p>
            <a:pPr>
              <a:buFont typeface="Wingdings" panose="05000000000000000000" pitchFamily="2" charset="2"/>
              <a:buChar char="Ø"/>
            </a:pPr>
            <a:r>
              <a:rPr lang="en-US" sz="2700" b="1" dirty="0"/>
              <a:t>Provided atonement by the blood of Christ</a:t>
            </a:r>
            <a:r>
              <a:rPr lang="en-US" sz="2700" dirty="0"/>
              <a:t> (</a:t>
            </a:r>
            <a:r>
              <a:rPr lang="en-US" sz="2700" u="sng" dirty="0"/>
              <a:t>Rom 5:9</a:t>
            </a:r>
            <a:r>
              <a:rPr lang="en-US" sz="2700" dirty="0"/>
              <a:t>)</a:t>
            </a:r>
          </a:p>
        </p:txBody>
      </p:sp>
      <p:sp>
        <p:nvSpPr>
          <p:cNvPr id="3" name="Content Placeholder 2"/>
          <p:cNvSpPr>
            <a:spLocks noGrp="1"/>
          </p:cNvSpPr>
          <p:nvPr>
            <p:ph sz="half" idx="2"/>
          </p:nvPr>
        </p:nvSpPr>
        <p:spPr/>
        <p:txBody>
          <a:bodyPr>
            <a:normAutofit fontScale="77500" lnSpcReduction="20000"/>
          </a:bodyPr>
          <a:lstStyle/>
          <a:p>
            <a:pPr>
              <a:buFont typeface="Wingdings" panose="05000000000000000000" pitchFamily="2" charset="2"/>
              <a:buChar char="Ø"/>
            </a:pPr>
            <a:r>
              <a:rPr lang="en-US" sz="3300" dirty="0"/>
              <a:t>MAN'S PART</a:t>
            </a:r>
          </a:p>
          <a:p>
            <a:pPr>
              <a:spcBef>
                <a:spcPts val="900"/>
              </a:spcBef>
              <a:spcAft>
                <a:spcPts val="450"/>
              </a:spcAft>
              <a:buFont typeface="Wingdings" panose="05000000000000000000" pitchFamily="2" charset="2"/>
              <a:buChar char="Ø"/>
            </a:pPr>
            <a:r>
              <a:rPr lang="en-US" sz="2700" b="1" dirty="0"/>
              <a:t>Hear the Gospel</a:t>
            </a:r>
            <a:r>
              <a:rPr lang="en-US" sz="2700" dirty="0"/>
              <a:t> (</a:t>
            </a:r>
            <a:r>
              <a:rPr lang="en-US" sz="2700" u="sng" dirty="0"/>
              <a:t>Rom 10:17</a:t>
            </a:r>
            <a:r>
              <a:rPr lang="en-US" sz="2700" dirty="0"/>
              <a:t>, </a:t>
            </a:r>
            <a:r>
              <a:rPr lang="en-US" sz="2700" u="sng" dirty="0" err="1"/>
              <a:t>Jn</a:t>
            </a:r>
            <a:r>
              <a:rPr lang="en-US" sz="2700" u="sng" dirty="0"/>
              <a:t> 8:32</a:t>
            </a:r>
            <a:r>
              <a:rPr lang="en-US" sz="2700" dirty="0"/>
              <a:t>)</a:t>
            </a:r>
          </a:p>
          <a:p>
            <a:pPr>
              <a:spcAft>
                <a:spcPts val="450"/>
              </a:spcAft>
              <a:buFont typeface="Wingdings" panose="05000000000000000000" pitchFamily="2" charset="2"/>
              <a:buChar char="Ø"/>
            </a:pPr>
            <a:r>
              <a:rPr lang="en-US" sz="2700" b="1" dirty="0"/>
              <a:t>Believe the Gospel</a:t>
            </a:r>
            <a:r>
              <a:rPr lang="en-US" sz="2700" dirty="0"/>
              <a:t> (</a:t>
            </a:r>
            <a:r>
              <a:rPr lang="en-US" sz="2700" u="sng" dirty="0" err="1"/>
              <a:t>Heb</a:t>
            </a:r>
            <a:r>
              <a:rPr lang="en-US" sz="2700" u="sng" dirty="0"/>
              <a:t> 11:6</a:t>
            </a:r>
            <a:r>
              <a:rPr lang="en-US" sz="2700" dirty="0"/>
              <a:t>, </a:t>
            </a:r>
            <a:r>
              <a:rPr lang="en-US" sz="2700" u="sng" dirty="0" err="1"/>
              <a:t>Jn</a:t>
            </a:r>
            <a:r>
              <a:rPr lang="en-US" sz="2700" u="sng" dirty="0"/>
              <a:t> 20:31</a:t>
            </a:r>
            <a:r>
              <a:rPr lang="en-US" sz="2700" dirty="0"/>
              <a:t>)</a:t>
            </a:r>
          </a:p>
          <a:p>
            <a:pPr>
              <a:spcAft>
                <a:spcPts val="450"/>
              </a:spcAft>
              <a:buFont typeface="Wingdings" panose="05000000000000000000" pitchFamily="2" charset="2"/>
              <a:buChar char="Ø"/>
            </a:pPr>
            <a:r>
              <a:rPr lang="en-US" sz="2700" b="1" dirty="0"/>
              <a:t>Repent of past sins</a:t>
            </a:r>
            <a:r>
              <a:rPr lang="en-US" sz="2700" dirty="0"/>
              <a:t> (</a:t>
            </a:r>
            <a:r>
              <a:rPr lang="en-US" sz="2700" u="sng" dirty="0"/>
              <a:t>Lk 13:3</a:t>
            </a:r>
            <a:r>
              <a:rPr lang="en-US" sz="2700" dirty="0"/>
              <a:t>, </a:t>
            </a:r>
            <a:r>
              <a:rPr lang="en-US" sz="2700" u="sng" dirty="0"/>
              <a:t>Acts 17:30</a:t>
            </a:r>
            <a:r>
              <a:rPr lang="en-US" sz="2700" dirty="0"/>
              <a:t>)</a:t>
            </a:r>
          </a:p>
          <a:p>
            <a:pPr>
              <a:spcAft>
                <a:spcPts val="450"/>
              </a:spcAft>
              <a:buFont typeface="Wingdings" panose="05000000000000000000" pitchFamily="2" charset="2"/>
              <a:buChar char="Ø"/>
            </a:pPr>
            <a:r>
              <a:rPr lang="en-US" sz="2700" b="1" dirty="0"/>
              <a:t>Confess faith in Jesus Christ</a:t>
            </a:r>
            <a:r>
              <a:rPr lang="en-US" sz="2700" dirty="0"/>
              <a:t> (</a:t>
            </a:r>
            <a:r>
              <a:rPr lang="en-US" sz="2700" u="sng" dirty="0"/>
              <a:t>Rom 10:10</a:t>
            </a:r>
            <a:r>
              <a:rPr lang="en-US" sz="2700" dirty="0"/>
              <a:t>, </a:t>
            </a:r>
            <a:r>
              <a:rPr lang="en-US" sz="2700" u="sng" dirty="0"/>
              <a:t>Matt 10:32</a:t>
            </a:r>
            <a:r>
              <a:rPr lang="en-US" sz="2700" dirty="0"/>
              <a:t>)</a:t>
            </a:r>
          </a:p>
          <a:p>
            <a:pPr>
              <a:spcAft>
                <a:spcPts val="450"/>
              </a:spcAft>
              <a:buFont typeface="Wingdings" panose="05000000000000000000" pitchFamily="2" charset="2"/>
              <a:buChar char="Ø"/>
            </a:pPr>
            <a:r>
              <a:rPr lang="en-US" sz="2700" b="1" dirty="0"/>
              <a:t>Be Baptized</a:t>
            </a:r>
            <a:r>
              <a:rPr lang="en-US" sz="2700" dirty="0"/>
              <a:t> (</a:t>
            </a:r>
            <a:r>
              <a:rPr lang="en-US" sz="2700" u="sng" dirty="0"/>
              <a:t>Gal 3:27</a:t>
            </a:r>
            <a:r>
              <a:rPr lang="en-US" sz="2700" dirty="0"/>
              <a:t>, </a:t>
            </a:r>
            <a:r>
              <a:rPr lang="en-US" sz="2700" u="sng" dirty="0"/>
              <a:t>Mk 16:16</a:t>
            </a:r>
            <a:r>
              <a:rPr lang="en-US" sz="2700" dirty="0"/>
              <a:t>, </a:t>
            </a:r>
            <a:r>
              <a:rPr lang="en-US" sz="2700" u="sng" dirty="0"/>
              <a:t>Acts 2:38</a:t>
            </a:r>
            <a:r>
              <a:rPr lang="en-US" sz="2700" dirty="0"/>
              <a:t>)</a:t>
            </a:r>
          </a:p>
          <a:p>
            <a:pPr>
              <a:buFont typeface="Wingdings" panose="05000000000000000000" pitchFamily="2" charset="2"/>
              <a:buChar char="Ø"/>
            </a:pPr>
            <a:r>
              <a:rPr lang="en-US" sz="2700" b="1" dirty="0"/>
              <a:t>Be faithful unto death</a:t>
            </a:r>
            <a:r>
              <a:rPr lang="en-US" sz="2700" dirty="0"/>
              <a:t> (Rev 2:10)</a:t>
            </a:r>
            <a:endParaRPr lang="en-US" dirty="0"/>
          </a:p>
        </p:txBody>
      </p:sp>
      <p:sp>
        <p:nvSpPr>
          <p:cNvPr id="4" name="Title 3"/>
          <p:cNvSpPr>
            <a:spLocks noGrp="1"/>
          </p:cNvSpPr>
          <p:nvPr>
            <p:ph type="title"/>
          </p:nvPr>
        </p:nvSpPr>
        <p:spPr/>
        <p:txBody>
          <a:bodyPr>
            <a:normAutofit/>
          </a:bodyPr>
          <a:lstStyle/>
          <a:p>
            <a:pPr algn="ctr"/>
            <a:r>
              <a:rPr lang="en-US" sz="3600" dirty="0">
                <a:effectLst>
                  <a:outerShdw blurRad="38100" dist="38100" dir="2700000" algn="tl">
                    <a:srgbClr val="000000">
                      <a:alpha val="43137"/>
                    </a:srgbClr>
                  </a:outerShdw>
                </a:effectLst>
              </a:rPr>
              <a:t>God's Plan of Salvation</a:t>
            </a:r>
          </a:p>
        </p:txBody>
      </p:sp>
      <p:sp>
        <p:nvSpPr>
          <p:cNvPr id="5" name="TextBox 4"/>
          <p:cNvSpPr txBox="1"/>
          <p:nvPr/>
        </p:nvSpPr>
        <p:spPr>
          <a:xfrm>
            <a:off x="561975" y="6017567"/>
            <a:ext cx="7743825" cy="461665"/>
          </a:xfrm>
          <a:prstGeom prst="rect">
            <a:avLst/>
          </a:prstGeom>
          <a:noFill/>
        </p:spPr>
        <p:txBody>
          <a:bodyPr wrap="square" rtlCol="0">
            <a:spAutoFit/>
          </a:bodyPr>
          <a:lstStyle/>
          <a:p>
            <a:pPr algn="ctr"/>
            <a:r>
              <a:rPr lang="en-US" sz="2400" b="1" dirty="0"/>
              <a:t>God has done His part. Have you done yours?</a:t>
            </a:r>
          </a:p>
        </p:txBody>
      </p:sp>
    </p:spTree>
    <p:extLst>
      <p:ext uri="{BB962C8B-B14F-4D97-AF65-F5344CB8AC3E}">
        <p14:creationId xmlns:p14="http://schemas.microsoft.com/office/powerpoint/2010/main" val="1716634558"/>
      </p:ext>
    </p:extLst>
  </p:cSld>
  <p:clrMapOvr>
    <a:masterClrMapping/>
  </p:clrMapOvr>
  <mc:AlternateContent xmlns:mc="http://schemas.openxmlformats.org/markup-compatibility/2006">
    <mc:Choice xmlns:p14="http://schemas.microsoft.com/office/powerpoint/2010/main" Requires="p14">
      <p:transition spd="slow" p14:dur="2250">
        <p:fade/>
      </p:transition>
    </mc:Choice>
    <mc:Fallback>
      <p:transition spd="slow">
        <p:fade/>
      </p:transition>
    </mc:Fallback>
  </mc:AlternateContent>
</p:sld>
</file>

<file path=ppt/theme/theme1.xml><?xml version="1.0" encoding="utf-8"?>
<a:theme xmlns:a="http://schemas.openxmlformats.org/drawingml/2006/main" name="Cross01_am_19 PowerPlugs Templates for PowerPoint">
  <a:themeElements>
    <a:clrScheme name="Office Theme 13">
      <a:dk1>
        <a:srgbClr val="003366"/>
      </a:dk1>
      <a:lt1>
        <a:srgbClr val="FFFFFF"/>
      </a:lt1>
      <a:dk2>
        <a:srgbClr val="000099"/>
      </a:dk2>
      <a:lt2>
        <a:srgbClr val="7D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fontScheme name="Office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Office Them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Office Them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Office Them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Office Them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Office Them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Office Them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Office Them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Office Theme 13">
        <a:dk1>
          <a:srgbClr val="003366"/>
        </a:dk1>
        <a:lt1>
          <a:srgbClr val="FFFFFF"/>
        </a:lt1>
        <a:dk2>
          <a:srgbClr val="000099"/>
        </a:dk2>
        <a:lt2>
          <a:srgbClr val="7D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Cross01_am_19 PowerPlugs Templates for PowerPoint</Template>
  <TotalTime>200</TotalTime>
  <Words>498</Words>
  <Application>Microsoft Office PowerPoint</Application>
  <PresentationFormat>On-screen Show (4:3)</PresentationFormat>
  <Paragraphs>31</Paragraphs>
  <Slides>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Wingdings</vt:lpstr>
      <vt:lpstr>Cross01_am_19 PowerPlugs Templates for PowerPoint</vt:lpstr>
      <vt:lpstr>"Beautiful Isle Of Somewhere"</vt:lpstr>
      <vt:lpstr>Heaven Will Be A Place Of Joy</vt:lpstr>
      <vt:lpstr>Heaven Will Be A Place Of Joy</vt:lpstr>
      <vt:lpstr>Heaven Will Be A Place Of Reward</vt:lpstr>
      <vt:lpstr>Heaven Will Be A Place Of Reward</vt:lpstr>
      <vt:lpstr>Heaven Will Be A Place Of Welcome</vt:lpstr>
      <vt:lpstr>Heaven Will Be A Place Of Welcome</vt:lpstr>
      <vt:lpstr>God's Plan of Salvation</vt:lpstr>
    </vt:vector>
  </TitlesOfParts>
  <Company>Toshiba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Jack</dc:creator>
  <cp:lastModifiedBy>Jack Critchfield</cp:lastModifiedBy>
  <cp:revision>4</cp:revision>
  <dcterms:created xsi:type="dcterms:W3CDTF">2016-06-25T14:55:19Z</dcterms:created>
  <dcterms:modified xsi:type="dcterms:W3CDTF">2020-08-01T18:25:27Z</dcterms:modified>
</cp:coreProperties>
</file>